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33" r:id="rId1"/>
  </p:sldMasterIdLst>
  <p:notesMasterIdLst>
    <p:notesMasterId r:id="rId10"/>
  </p:notesMasterIdLst>
  <p:sldIdLst>
    <p:sldId id="327" r:id="rId2"/>
    <p:sldId id="314" r:id="rId3"/>
    <p:sldId id="328" r:id="rId4"/>
    <p:sldId id="329" r:id="rId5"/>
    <p:sldId id="330" r:id="rId6"/>
    <p:sldId id="331" r:id="rId7"/>
    <p:sldId id="332" r:id="rId8"/>
    <p:sldId id="333" r:id="rId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EA8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125" d="100"/>
          <a:sy n="125" d="100"/>
        </p:scale>
        <p:origin x="-1224" y="-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86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6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15908AD-4511-4DD3-B41A-E9F7025A7BE5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7645D90-4AC2-4DF3-98DB-1B7A025E8B4B}" type="slidenum">
              <a:rPr lang="en-US"/>
              <a:pPr/>
              <a:t>2</a:t>
            </a:fld>
            <a:endParaRPr lang="en-US"/>
          </a:p>
        </p:txBody>
      </p:sp>
      <p:sp>
        <p:nvSpPr>
          <p:cNvPr id="15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77875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imes New Roman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0441E4-F737-4F6F-B1C2-2F8DD16ECCF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66DAD27-5FA8-4E4E-880C-B3EE89AC4841}" type="datetimeFigureOut">
              <a:rPr lang="en-US"/>
              <a:pPr/>
              <a:t>4/23/2021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These slides are designed to accompany </a:t>
            </a:r>
            <a:r>
              <a:rPr lang="en-US" i="1"/>
              <a:t>Software Engineering: A Practitioner</a:t>
            </a:r>
            <a:r>
              <a:rPr lang="ja-JP" altLang="en-US" i="1"/>
              <a:t>’</a:t>
            </a:r>
            <a:r>
              <a:rPr lang="en-US" altLang="ja-JP" i="1"/>
              <a:t>s Approach, 7/e </a:t>
            </a:r>
            <a:r>
              <a:rPr lang="en-US" altLang="ja-JP"/>
              <a:t>(McGraw-Hill 2009). Slides copyright 2009 by Roger Pressman.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4D0D0C-72BA-4A98-AA7B-12FE9C775BE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77875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/>
          <a:lstStyle>
            <a:lvl1pPr algn="l">
              <a:defRPr sz="54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C3BAD34-38D6-4131-B78C-C81BE7565E69}" type="datetimeFigureOut">
              <a:rPr lang="en-US"/>
              <a:pPr/>
              <a:t>4/23/2021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These slides are designed to accompany </a:t>
            </a:r>
            <a:r>
              <a:rPr lang="en-US" i="1"/>
              <a:t>Software Engineering: A Practitioner</a:t>
            </a:r>
            <a:r>
              <a:rPr lang="ja-JP" altLang="en-US" i="1"/>
              <a:t>’</a:t>
            </a:r>
            <a:r>
              <a:rPr lang="en-US" altLang="ja-JP" i="1"/>
              <a:t>s Approach, 7/e </a:t>
            </a:r>
            <a:r>
              <a:rPr lang="en-US" altLang="ja-JP"/>
              <a:t>(McGraw-Hill 2009). Slides copyright 2009 by Roger Pressman. 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019C23-3E6C-4E84-9E3B-3F607772A8E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3AB6965-BD89-4DCC-905B-8407D2512284}" type="datetimeFigureOut">
              <a:rPr lang="en-US"/>
              <a:pPr/>
              <a:t>4/23/2021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These slides are designed to accompany </a:t>
            </a:r>
            <a:r>
              <a:rPr lang="en-US" i="1"/>
              <a:t>Software Engineering: A Practitioner</a:t>
            </a:r>
            <a:r>
              <a:rPr lang="ja-JP" altLang="en-US" i="1"/>
              <a:t>’</a:t>
            </a:r>
            <a:r>
              <a:rPr lang="en-US" altLang="ja-JP" i="1"/>
              <a:t>s Approach, 7/e </a:t>
            </a:r>
            <a:r>
              <a:rPr lang="en-US" altLang="ja-JP"/>
              <a:t>(McGraw-Hill 2009). Slides copyright 2009 by Roger Pressman. 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B211F0-0C02-4634-A1C7-5F2B0CA46A6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758825" y="1249363"/>
            <a:ext cx="3657600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645025" y="1249363"/>
            <a:ext cx="3657600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85049AF-DFCD-4BF2-9FBF-8054CD0165E2}" type="datetimeFigureOut">
              <a:rPr lang="en-US"/>
              <a:pPr/>
              <a:t>4/23/2021</a:t>
            </a:fld>
            <a:endParaRPr lang="en-US"/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These slides are designed to accompany </a:t>
            </a:r>
            <a:r>
              <a:rPr lang="en-US" i="1"/>
              <a:t>Software Engineering: A Practitioner</a:t>
            </a:r>
            <a:r>
              <a:rPr lang="ja-JP" altLang="en-US" i="1"/>
              <a:t>’</a:t>
            </a:r>
            <a:r>
              <a:rPr lang="en-US" altLang="ja-JP" i="1"/>
              <a:t>s Approach, 7/e </a:t>
            </a:r>
            <a:r>
              <a:rPr lang="en-US" altLang="ja-JP"/>
              <a:t>(McGraw-Hill 2009). Slides copyright 2009 by Roger Pressman. </a:t>
            </a:r>
            <a:endParaRPr lang="en-US"/>
          </a:p>
        </p:txBody>
      </p:sp>
      <p:sp>
        <p:nvSpPr>
          <p:cNvPr id="1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C68B85-3093-4F0C-BF7E-B2B4CCAF98C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5B3FE9F-5966-42CE-BBC1-A44E75B5681A}" type="datetimeFigureOut">
              <a:rPr lang="en-US"/>
              <a:pPr/>
              <a:t>4/23/2021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These slides are designed to accompany </a:t>
            </a:r>
            <a:r>
              <a:rPr lang="en-US" i="1"/>
              <a:t>Software Engineering: A Practitioner</a:t>
            </a:r>
            <a:r>
              <a:rPr lang="ja-JP" altLang="en-US" i="1"/>
              <a:t>’</a:t>
            </a:r>
            <a:r>
              <a:rPr lang="en-US" altLang="ja-JP" i="1"/>
              <a:t>s Approach, 7/e </a:t>
            </a:r>
            <a:r>
              <a:rPr lang="en-US" altLang="ja-JP"/>
              <a:t>(McGraw-Hill 2009). Slides copyright 2009 by Roger Pressman. </a:t>
            </a: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DB2513-B0B9-4EB6-89B1-77BCFDA0A4D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92D98A7-D901-4677-87CC-E7EA6B32CB3D}" type="datetimeFigureOut">
              <a:rPr lang="en-US"/>
              <a:pPr/>
              <a:t>4/23/2021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These slides are designed to accompany </a:t>
            </a:r>
            <a:r>
              <a:rPr lang="en-US" i="1"/>
              <a:t>Software Engineering: A Practitioner</a:t>
            </a:r>
            <a:r>
              <a:rPr lang="ja-JP" altLang="en-US" i="1"/>
              <a:t>’</a:t>
            </a:r>
            <a:r>
              <a:rPr lang="en-US" altLang="ja-JP" i="1"/>
              <a:t>s Approach, 7/e </a:t>
            </a:r>
            <a:r>
              <a:rPr lang="en-US" altLang="ja-JP"/>
              <a:t>(McGraw-Hill 2009). Slides copyright 2009 by Roger Pressman. 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0AB174-DA10-4F6A-A3D7-38C45F0308C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rot="5400000">
            <a:off x="1677194" y="2515394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>
            <a:normAutofit/>
          </a:bodyPr>
          <a:lstStyle>
            <a:lvl1pPr algn="l">
              <a:defRPr sz="5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2B97A9B-CB7B-4EC2-B226-384B96B710B2}" type="datetimeFigureOut">
              <a:rPr lang="en-US"/>
              <a:pPr/>
              <a:t>4/23/2021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These slides are designed to accompany </a:t>
            </a:r>
            <a:r>
              <a:rPr lang="en-US" i="1"/>
              <a:t>Software Engineering: A Practitioner</a:t>
            </a:r>
            <a:r>
              <a:rPr lang="ja-JP" altLang="en-US" i="1"/>
              <a:t>’</a:t>
            </a:r>
            <a:r>
              <a:rPr lang="en-US" altLang="ja-JP" i="1"/>
              <a:t>s Approach, 7/e </a:t>
            </a:r>
            <a:r>
              <a:rPr lang="en-US" altLang="ja-JP"/>
              <a:t>(McGraw-Hill 2009). Slides copyright 2009 by Roger Pressman. </a:t>
            </a: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711516-D524-4A1A-8842-826553AB5D2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>
            <a:normAutofit/>
          </a:bodyPr>
          <a:lstStyle>
            <a:lvl1pPr algn="l">
              <a:defRPr sz="5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08340EF-078E-48D4-B54D-F0AF61BBC510}" type="datetimeFigureOut">
              <a:rPr lang="en-US"/>
              <a:pPr/>
              <a:t>4/23/2021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These slides are designed to accompany </a:t>
            </a:r>
            <a:r>
              <a:rPr lang="en-US" i="1"/>
              <a:t>Software Engineering: A Practitioner</a:t>
            </a:r>
            <a:r>
              <a:rPr lang="ja-JP" altLang="en-US" i="1"/>
              <a:t>’</a:t>
            </a:r>
            <a:r>
              <a:rPr lang="en-US" altLang="ja-JP" i="1"/>
              <a:t>s Approach, 7/e </a:t>
            </a:r>
            <a:r>
              <a:rPr lang="en-US" altLang="ja-JP"/>
              <a:t>(McGraw-Hill 2009). Slides copyright 2009 by Roger Pressman. 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A19BC9-6EA5-4D14-964B-2F6FD4A9869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893330F-9627-4939-B4F9-B0E279F678B4}" type="datetimeFigureOut">
              <a:rPr lang="en-US"/>
              <a:pPr/>
              <a:t>4/23/2021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These slides are designed to accompany </a:t>
            </a:r>
            <a:r>
              <a:rPr lang="en-US" i="1"/>
              <a:t>Software Engineering: A Practitioner</a:t>
            </a:r>
            <a:r>
              <a:rPr lang="ja-JP" altLang="en-US" i="1"/>
              <a:t>’</a:t>
            </a:r>
            <a:r>
              <a:rPr lang="en-US" altLang="ja-JP" i="1"/>
              <a:t>s Approach, 7/e </a:t>
            </a:r>
            <a:r>
              <a:rPr lang="en-US" altLang="ja-JP"/>
              <a:t>(McGraw-Hill 2009). Slides copyright 2009 by Roger Pressman.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10AF24-3A6F-4CD1-87A9-AD497C31D0C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3A89AA9-AF30-49C2-8E61-42F68FF73F29}" type="datetimeFigureOut">
              <a:rPr lang="en-US"/>
              <a:pPr/>
              <a:t>4/23/2021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These slides are designed to accompany </a:t>
            </a:r>
            <a:r>
              <a:rPr lang="en-US" i="1"/>
              <a:t>Software Engineering: A Practitioner</a:t>
            </a:r>
            <a:r>
              <a:rPr lang="ja-JP" altLang="en-US" i="1"/>
              <a:t>’</a:t>
            </a:r>
            <a:r>
              <a:rPr lang="en-US" altLang="ja-JP" i="1"/>
              <a:t>s Approach, 7/e </a:t>
            </a:r>
            <a:r>
              <a:rPr lang="en-US" altLang="ja-JP"/>
              <a:t>(McGraw-Hill 2009). Slides copyright 2009 by Roger Pressman.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87C99A-BE1F-4868-B63E-DF5A0467FAB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762000" y="4572000"/>
            <a:ext cx="67818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762000" y="685800"/>
            <a:ext cx="75438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13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b="1">
                <a:solidFill>
                  <a:srgbClr val="454545"/>
                </a:solidFill>
                <a:latin typeface="Times New Roman" pitchFamily="18" charset="0"/>
              </a:defRPr>
            </a:lvl1pPr>
          </a:lstStyle>
          <a:p>
            <a:fld id="{D73B72B5-F56D-46E0-90F1-2F4890724926}" type="datetimeFigureOut">
              <a:rPr lang="en-US"/>
              <a:pPr/>
              <a:t>4/23/2021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2000" y="6208713"/>
            <a:ext cx="4873625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b="1">
                <a:solidFill>
                  <a:srgbClr val="454545"/>
                </a:solidFill>
              </a:defRPr>
            </a:lvl1pPr>
          </a:lstStyle>
          <a:p>
            <a:r>
              <a:rPr lang="en-US"/>
              <a:t>These slides are designed to accompany </a:t>
            </a:r>
            <a:r>
              <a:rPr lang="en-US" i="1"/>
              <a:t>Software Engineering: A Practitioner</a:t>
            </a:r>
            <a:r>
              <a:rPr lang="ja-JP" altLang="en-US" i="1"/>
              <a:t>’</a:t>
            </a:r>
            <a:r>
              <a:rPr lang="en-US" altLang="ja-JP" i="1"/>
              <a:t>s Approach, 7/e </a:t>
            </a:r>
            <a:r>
              <a:rPr lang="en-US" altLang="ja-JP"/>
              <a:t>(McGraw-Hill 2009). Slides copyright 2009 by Roger Pressman.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8013"/>
            <a:ext cx="7620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>
                <a:solidFill>
                  <a:srgbClr val="262626"/>
                </a:solidFill>
                <a:latin typeface="Impact" pitchFamily="34" charset="0"/>
              </a:defRPr>
            </a:lvl1pPr>
          </a:lstStyle>
          <a:p>
            <a:fld id="{7A2D1046-EA50-42B6-AF72-ADFF9E5550A8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875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ea typeface="ＭＳ Ｐゴシック" charset="0"/>
              <a:cs typeface="ＭＳ Ｐゴシック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1" r:id="rId1"/>
    <p:sldLayoutId id="2147483794" r:id="rId2"/>
    <p:sldLayoutId id="2147483802" r:id="rId3"/>
    <p:sldLayoutId id="2147483795" r:id="rId4"/>
    <p:sldLayoutId id="2147483803" r:id="rId5"/>
    <p:sldLayoutId id="2147483796" r:id="rId6"/>
    <p:sldLayoutId id="2147483797" r:id="rId7"/>
    <p:sldLayoutId id="2147483804" r:id="rId8"/>
    <p:sldLayoutId id="2147483798" r:id="rId9"/>
    <p:sldLayoutId id="2147483799" r:id="rId10"/>
    <p:sldLayoutId id="2147483800" r:id="rId11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5400" kern="1200">
          <a:solidFill>
            <a:srgbClr val="262626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400">
          <a:solidFill>
            <a:srgbClr val="262626"/>
          </a:solidFill>
          <a:latin typeface="Impact" pitchFamily="34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400">
          <a:solidFill>
            <a:srgbClr val="262626"/>
          </a:solidFill>
          <a:latin typeface="Impact" pitchFamily="34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400">
          <a:solidFill>
            <a:srgbClr val="262626"/>
          </a:solidFill>
          <a:latin typeface="Impact" pitchFamily="34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400">
          <a:solidFill>
            <a:srgbClr val="262626"/>
          </a:solidFill>
          <a:latin typeface="Impact" pitchFamily="34" charset="0"/>
          <a:ea typeface="ＭＳ Ｐゴシック" charset="0"/>
          <a:cs typeface="ＭＳ Ｐゴシック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ＭＳ Ｐゴシック" charset="0"/>
          <a:cs typeface="ＭＳ Ｐゴシック" charset="0"/>
        </a:defRPr>
      </a:lvl1pPr>
      <a:lvl2pPr marL="593725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ＭＳ Ｐゴシック" charset="0"/>
          <a:cs typeface="+mn-cs"/>
        </a:defRPr>
      </a:lvl2pPr>
      <a:lvl3pPr marL="868363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ＭＳ Ｐゴシック" charset="0"/>
          <a:cs typeface="+mn-cs"/>
        </a:defRPr>
      </a:lvl3pPr>
      <a:lvl4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itchFamily="34" charset="0"/>
        <a:buChar char="•"/>
        <a:defRPr kern="1200">
          <a:solidFill>
            <a:schemeClr val="tx2"/>
          </a:solidFill>
          <a:latin typeface="+mn-lt"/>
          <a:ea typeface="ＭＳ Ｐゴシック" charset="0"/>
          <a:cs typeface="+mn-cs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itchFamily="34" charset="0"/>
        <a:buChar char="•"/>
        <a:defRPr kern="1200">
          <a:solidFill>
            <a:schemeClr val="tx2"/>
          </a:solidFill>
          <a:latin typeface="+mn-lt"/>
          <a:ea typeface="ＭＳ Ｐゴシック" charset="0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Module II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Process Framework </a:t>
            </a:r>
            <a:r>
              <a:rPr lang="en-US" dirty="0" smtClean="0"/>
              <a:t>Models: Capability maturity model (CMM), ISO 9000. </a:t>
            </a:r>
          </a:p>
          <a:p>
            <a:r>
              <a:rPr lang="en-US" dirty="0" smtClean="0"/>
              <a:t>Phases in Software development – </a:t>
            </a:r>
          </a:p>
          <a:p>
            <a:pPr lvl="1"/>
            <a:r>
              <a:rPr lang="en-US" dirty="0" smtClean="0"/>
              <a:t>requirement analysis</a:t>
            </a:r>
          </a:p>
          <a:p>
            <a:pPr lvl="2"/>
            <a:r>
              <a:rPr lang="en-US" dirty="0" smtClean="0"/>
              <a:t>requirements elicitation(Intelligent information) for software, analysis principles, software prototyping, specification.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D0D0C-72BA-4A98-AA7B-12FE9C775BE6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4572000"/>
            <a:ext cx="7848600" cy="1600200"/>
          </a:xfrm>
        </p:spPr>
        <p:txBody>
          <a:bodyPr/>
          <a:lstStyle/>
          <a:p>
            <a:pPr eaLnBrk="1" hangingPunct="1"/>
            <a:r>
              <a:rPr lang="en-US" dirty="0" smtClean="0"/>
              <a:t>Module II</a:t>
            </a:r>
            <a:endParaRPr lang="en-US" b="1" dirty="0" smtClean="0">
              <a:solidFill>
                <a:schemeClr val="folHlink"/>
              </a:solidFill>
              <a:ea typeface="ＭＳ Ｐゴシック" pitchFamily="34" charset="-128"/>
            </a:endParaRPr>
          </a:p>
        </p:txBody>
      </p:sp>
      <p:sp>
        <p:nvSpPr>
          <p:cNvPr id="14338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2033588"/>
            <a:ext cx="7543800" cy="2133600"/>
          </a:xfrm>
        </p:spPr>
        <p:txBody>
          <a:bodyPr/>
          <a:lstStyle/>
          <a:p>
            <a:pPr eaLnBrk="1" hangingPunct="1">
              <a:buNone/>
            </a:pPr>
            <a:endParaRPr lang="en-US" b="1" dirty="0" smtClean="0">
              <a:solidFill>
                <a:schemeClr val="folHlink"/>
              </a:solidFill>
              <a:ea typeface="ＭＳ Ｐゴシック" pitchFamily="34" charset="-128"/>
            </a:endParaRPr>
          </a:p>
        </p:txBody>
      </p:sp>
      <p:sp>
        <p:nvSpPr>
          <p:cNvPr id="14340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7D3257F-91E3-41E4-939F-621A0EC69B5C}" type="slidenum">
              <a:rPr lang="en-US" sz="1000">
                <a:solidFill>
                  <a:schemeClr val="tx1"/>
                </a:solidFill>
                <a:latin typeface="Helvetica" charset="0"/>
              </a:rPr>
              <a:pPr/>
              <a:t>2</a:t>
            </a:fld>
            <a:endParaRPr lang="en-US" sz="1000">
              <a:solidFill>
                <a:schemeClr val="tx1"/>
              </a:solidFill>
              <a:latin typeface="Helvetica" charset="0"/>
            </a:endParaRPr>
          </a:p>
        </p:txBody>
      </p:sp>
      <p:sp>
        <p:nvSpPr>
          <p:cNvPr id="14341" name="Text Box 7"/>
          <p:cNvSpPr txBox="1">
            <a:spLocks noChangeArrowheads="1"/>
          </p:cNvSpPr>
          <p:nvPr/>
        </p:nvSpPr>
        <p:spPr bwMode="auto">
          <a:xfrm>
            <a:off x="923925" y="2971800"/>
            <a:ext cx="7467600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 sz="1400" b="1" dirty="0"/>
          </a:p>
          <a:p>
            <a:endParaRPr lang="en-US" sz="1400" i="1" dirty="0" smtClean="0">
              <a:solidFill>
                <a:schemeClr val="tx2"/>
              </a:solidFill>
              <a:latin typeface="Helvetica" charset="0"/>
            </a:endParaRPr>
          </a:p>
          <a:p>
            <a:pPr algn="r"/>
            <a:r>
              <a:rPr lang="en-US" sz="1400" i="1" dirty="0" err="1" smtClean="0">
                <a:solidFill>
                  <a:schemeClr val="tx2"/>
                </a:solidFill>
                <a:latin typeface="Helvetica" charset="0"/>
              </a:rPr>
              <a:t>Arunvinodh</a:t>
            </a:r>
            <a:r>
              <a:rPr lang="en-US" sz="1400" i="1" dirty="0" smtClean="0">
                <a:solidFill>
                  <a:schemeClr val="tx2"/>
                </a:solidFill>
                <a:latin typeface="Helvetica" charset="0"/>
              </a:rPr>
              <a:t> C</a:t>
            </a:r>
          </a:p>
          <a:p>
            <a:pPr algn="r"/>
            <a:r>
              <a:rPr lang="en-US" sz="1400" b="1" i="1" dirty="0" smtClean="0">
                <a:solidFill>
                  <a:schemeClr val="tx2"/>
                </a:solidFill>
                <a:latin typeface="Helvetica" charset="0"/>
              </a:rPr>
              <a:t>AP, CSE</a:t>
            </a:r>
            <a:endParaRPr lang="en-US" sz="1400" b="1" dirty="0"/>
          </a:p>
          <a:p>
            <a:endParaRPr lang="en-US" sz="1800" b="1" i="1" dirty="0">
              <a:solidFill>
                <a:schemeClr val="tx2"/>
              </a:solidFill>
            </a:endParaRPr>
          </a:p>
          <a:p>
            <a:endParaRPr lang="en-US" sz="1400" dirty="0"/>
          </a:p>
          <a:p>
            <a:endParaRPr lang="en-US" sz="1200" dirty="0"/>
          </a:p>
        </p:txBody>
      </p:sp>
      <p:sp>
        <p:nvSpPr>
          <p:cNvPr id="14342" name="Text Box 7"/>
          <p:cNvSpPr txBox="1">
            <a:spLocks noChangeArrowheads="1"/>
          </p:cNvSpPr>
          <p:nvPr/>
        </p:nvSpPr>
        <p:spPr bwMode="auto">
          <a:xfrm>
            <a:off x="504825" y="1296988"/>
            <a:ext cx="83058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 b="1" dirty="0"/>
              <a:t>CS308 Software Engineering and Project </a:t>
            </a:r>
            <a:r>
              <a:rPr lang="en-US" sz="3200" b="1" dirty="0" smtClean="0"/>
              <a:t>Management</a:t>
            </a:r>
            <a:endParaRPr lang="en-US" sz="3000" i="1" dirty="0">
              <a:solidFill>
                <a:schemeClr val="tx2"/>
              </a:solidFill>
              <a:latin typeface="Helvetica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Process Framework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Process framework establishes the foundation of the complete software process</a:t>
            </a:r>
          </a:p>
          <a:p>
            <a:r>
              <a:rPr lang="en-US" dirty="0" smtClean="0"/>
              <a:t>It identifies the small number of framework activities that are applicable to all software projects</a:t>
            </a:r>
          </a:p>
          <a:p>
            <a:r>
              <a:rPr lang="en-US" dirty="0" smtClean="0"/>
              <a:t>It encompasses a set of umbrella activities, that are applicable to entire software process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D0D0C-72BA-4A98-AA7B-12FE9C775BE6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438400"/>
            <a:ext cx="3962400" cy="1600200"/>
          </a:xfrm>
        </p:spPr>
        <p:txBody>
          <a:bodyPr/>
          <a:lstStyle/>
          <a:p>
            <a:r>
              <a:rPr lang="en-US" dirty="0" smtClean="0"/>
              <a:t>Software Process Framework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D0D0C-72BA-4A98-AA7B-12FE9C775BE6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62400" y="-19447"/>
            <a:ext cx="4131146" cy="6820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Umbrella activities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Umbrella activities</a:t>
            </a:r>
          </a:p>
          <a:p>
            <a:pPr lvl="1"/>
            <a:r>
              <a:rPr lang="en-US" dirty="0" smtClean="0"/>
              <a:t>It encompasses a set of framework activities</a:t>
            </a:r>
          </a:p>
          <a:p>
            <a:r>
              <a:rPr lang="en-US" dirty="0" smtClean="0"/>
              <a:t>Framework activities</a:t>
            </a:r>
          </a:p>
          <a:p>
            <a:pPr lvl="1"/>
            <a:r>
              <a:rPr lang="en-US" dirty="0" smtClean="0"/>
              <a:t>Each framework activities consist of set of software engineering actions</a:t>
            </a:r>
          </a:p>
          <a:p>
            <a:r>
              <a:rPr lang="en-US" dirty="0" smtClean="0"/>
              <a:t>Software engineering actions</a:t>
            </a:r>
          </a:p>
          <a:p>
            <a:pPr lvl="1"/>
            <a:r>
              <a:rPr lang="en-US" dirty="0" smtClean="0"/>
              <a:t>It is a collection of related task set that produces a major s/w engineering work product</a:t>
            </a:r>
          </a:p>
          <a:p>
            <a:pPr lvl="1"/>
            <a:r>
              <a:rPr lang="en-US" dirty="0" smtClean="0"/>
              <a:t>Example: Requirement Gathering, Design</a:t>
            </a:r>
          </a:p>
          <a:p>
            <a:pPr lvl="1"/>
            <a:r>
              <a:rPr lang="en-US" dirty="0" smtClean="0"/>
              <a:t>Each engineering action is populated with individual work task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D0D0C-72BA-4A98-AA7B-12FE9C775BE6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Task set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defines the actual work to be done to accomplish the objective of software engineering action</a:t>
            </a:r>
          </a:p>
          <a:p>
            <a:r>
              <a:rPr lang="en-US" dirty="0" smtClean="0"/>
              <a:t>It is a collection of</a:t>
            </a:r>
          </a:p>
          <a:p>
            <a:pPr lvl="1"/>
            <a:r>
              <a:rPr lang="en-US" dirty="0" smtClean="0"/>
              <a:t>Software engineering work tasks</a:t>
            </a:r>
          </a:p>
          <a:p>
            <a:pPr lvl="1"/>
            <a:r>
              <a:rPr lang="en-US" dirty="0" smtClean="0"/>
              <a:t>Related work products</a:t>
            </a:r>
          </a:p>
          <a:p>
            <a:pPr lvl="1"/>
            <a:r>
              <a:rPr lang="en-US" dirty="0" smtClean="0"/>
              <a:t>Quality assurance points</a:t>
            </a:r>
          </a:p>
          <a:p>
            <a:pPr lvl="1"/>
            <a:r>
              <a:rPr lang="en-US" dirty="0" smtClean="0"/>
              <a:t>Project milestones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D0D0C-72BA-4A98-AA7B-12FE9C775BE6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study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Requirement Gathering is a software engineering action, then the task set of requirement gathering will be as follows</a:t>
            </a:r>
          </a:p>
          <a:p>
            <a:pPr lvl="1"/>
            <a:r>
              <a:rPr lang="en-US" dirty="0" smtClean="0"/>
              <a:t>Make a list of stakeholders </a:t>
            </a:r>
            <a:r>
              <a:rPr lang="en-US" dirty="0" smtClean="0"/>
              <a:t>of </a:t>
            </a:r>
            <a:r>
              <a:rPr lang="en-US" dirty="0" smtClean="0"/>
              <a:t>the project</a:t>
            </a:r>
          </a:p>
          <a:p>
            <a:pPr lvl="1"/>
            <a:r>
              <a:rPr lang="en-US" dirty="0" smtClean="0"/>
              <a:t>Invite stakeholders for an informal meeting</a:t>
            </a:r>
          </a:p>
          <a:p>
            <a:pPr lvl="1"/>
            <a:r>
              <a:rPr lang="en-US" dirty="0" smtClean="0"/>
              <a:t>Ask each stakeholders to make list of features and functions required for the project</a:t>
            </a:r>
          </a:p>
          <a:p>
            <a:pPr lvl="1"/>
            <a:r>
              <a:rPr lang="en-US" dirty="0" smtClean="0"/>
              <a:t>Discuss the requirements and build final list</a:t>
            </a:r>
          </a:p>
          <a:p>
            <a:pPr lvl="1"/>
            <a:r>
              <a:rPr lang="en-US" dirty="0" smtClean="0"/>
              <a:t>Prioritize requirements</a:t>
            </a:r>
          </a:p>
          <a:p>
            <a:pPr lvl="1"/>
            <a:r>
              <a:rPr lang="en-US" dirty="0" smtClean="0"/>
              <a:t>Note the area of uncertainty </a:t>
            </a:r>
          </a:p>
          <a:p>
            <a:pPr lvl="1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D0D0C-72BA-4A98-AA7B-12FE9C775BE6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91400" y="2819400"/>
            <a:ext cx="1600200" cy="2641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D0D0C-72BA-4A98-AA7B-12FE9C775BE6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286000" y="533400"/>
            <a:ext cx="3657600" cy="5334000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smtClean="0"/>
              <a:t>Umbrella Activities</a:t>
            </a:r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2438400" y="990600"/>
            <a:ext cx="3352800" cy="441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/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Framework activity 1</a:t>
            </a:r>
          </a:p>
          <a:p>
            <a:pPr algn="ctr"/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Software 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engg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action 1</a:t>
            </a:r>
          </a:p>
          <a:p>
            <a:pPr algn="ctr"/>
            <a:endParaRPr lang="en-US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/>
            <a:endParaRPr lang="en-US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/>
            <a:endParaRPr lang="en-US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/>
            <a:endParaRPr lang="en-US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/>
            <a:endParaRPr lang="en-US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/>
            <a:endParaRPr lang="en-US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/>
            <a:endParaRPr lang="en-US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/>
            <a:endParaRPr lang="en-US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/>
            <a:endParaRPr lang="en-US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/>
            <a:endParaRPr lang="en-US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/>
            <a:endParaRPr lang="en-U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858000" y="1066800"/>
            <a:ext cx="2057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requirement gathering </a:t>
            </a:r>
            <a:endParaRPr lang="en-US" dirty="0"/>
          </a:p>
        </p:txBody>
      </p:sp>
      <p:sp>
        <p:nvSpPr>
          <p:cNvPr id="11" name="Right Arrow 10"/>
          <p:cNvSpPr/>
          <p:nvPr/>
        </p:nvSpPr>
        <p:spPr>
          <a:xfrm>
            <a:off x="5562600" y="1524000"/>
            <a:ext cx="1295400" cy="76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2667000" y="2133600"/>
            <a:ext cx="2819400" cy="2743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Task set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6400800" y="2286000"/>
            <a:ext cx="2743200" cy="246221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1400" dirty="0" smtClean="0"/>
              <a:t>Make a list of stakeholders if the project</a:t>
            </a:r>
          </a:p>
          <a:p>
            <a:pPr>
              <a:buFont typeface="Arial" pitchFamily="34" charset="0"/>
              <a:buChar char="•"/>
            </a:pPr>
            <a:r>
              <a:rPr lang="en-US" sz="1400" dirty="0" smtClean="0"/>
              <a:t>Invite stakeholders for an informal meeting</a:t>
            </a:r>
          </a:p>
          <a:p>
            <a:pPr>
              <a:buFont typeface="Arial" pitchFamily="34" charset="0"/>
              <a:buChar char="•"/>
            </a:pPr>
            <a:r>
              <a:rPr lang="en-US" sz="1400" dirty="0" smtClean="0"/>
              <a:t>Ask each stakeholders to make list of features and functions required for the project</a:t>
            </a:r>
          </a:p>
          <a:p>
            <a:pPr>
              <a:buFont typeface="Arial" pitchFamily="34" charset="0"/>
              <a:buChar char="•"/>
            </a:pPr>
            <a:r>
              <a:rPr lang="en-US" sz="1400" dirty="0" smtClean="0"/>
              <a:t>Discuss the requirements and build final list</a:t>
            </a:r>
          </a:p>
          <a:p>
            <a:pPr>
              <a:buFont typeface="Arial" pitchFamily="34" charset="0"/>
              <a:buChar char="•"/>
            </a:pPr>
            <a:r>
              <a:rPr lang="en-US" sz="1400" dirty="0" smtClean="0"/>
              <a:t>Prioritize requirements</a:t>
            </a:r>
          </a:p>
          <a:p>
            <a:pPr>
              <a:buFont typeface="Arial" pitchFamily="34" charset="0"/>
              <a:buChar char="•"/>
            </a:pPr>
            <a:r>
              <a:rPr lang="en-US" sz="1400" dirty="0" smtClean="0"/>
              <a:t>Note the area of uncertainty </a:t>
            </a:r>
          </a:p>
        </p:txBody>
      </p:sp>
      <p:sp>
        <p:nvSpPr>
          <p:cNvPr id="14" name="Right Arrow 13"/>
          <p:cNvSpPr/>
          <p:nvPr/>
        </p:nvSpPr>
        <p:spPr>
          <a:xfrm>
            <a:off x="5486400" y="3276600"/>
            <a:ext cx="9144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22842</TotalTime>
  <Words>315</Words>
  <Application>Microsoft Macintosh PowerPoint</Application>
  <PresentationFormat>On-screen Show (4:3)</PresentationFormat>
  <Paragraphs>83</Paragraphs>
  <Slides>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NewsPrint</vt:lpstr>
      <vt:lpstr>Module II</vt:lpstr>
      <vt:lpstr>Module II</vt:lpstr>
      <vt:lpstr>Process Framework</vt:lpstr>
      <vt:lpstr>Software Process Framework</vt:lpstr>
      <vt:lpstr>Umbrella activities</vt:lpstr>
      <vt:lpstr>Task set</vt:lpstr>
      <vt:lpstr>Case study</vt:lpstr>
      <vt:lpstr>Slide 8</vt:lpstr>
    </vt:vector>
  </TitlesOfParts>
  <Company>RS Pressman &amp; Associates, Inc.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Set to accompany Web Engineering: A Practitioner Approach</dc:title>
  <dc:creator>Roger Pressman</dc:creator>
  <cp:lastModifiedBy>USER</cp:lastModifiedBy>
  <cp:revision>237</cp:revision>
  <dcterms:created xsi:type="dcterms:W3CDTF">2011-04-14T19:19:04Z</dcterms:created>
  <dcterms:modified xsi:type="dcterms:W3CDTF">2021-04-23T04:41:31Z</dcterms:modified>
</cp:coreProperties>
</file>